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2E925D7-20BC-435B-AF82-BF26BC5C5698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243BBF-2C14-43B5-B496-751AAC4B70C0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48680"/>
            <a:ext cx="5760640" cy="648072"/>
          </a:xfrm>
        </p:spPr>
        <p:txBody>
          <a:bodyPr>
            <a:normAutofit fontScale="90000"/>
          </a:bodyPr>
          <a:lstStyle/>
          <a:p>
            <a:r>
              <a:rPr lang="vi-VN" dirty="0"/>
              <a:t>Італі́йська Респу́бліка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92281">
            <a:off x="5104492" y="1997702"/>
            <a:ext cx="3600400" cy="40195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Рим - столиця </a:t>
            </a:r>
            <a:r>
              <a:rPr lang="uk-UA" dirty="0"/>
              <a:t>Італії, був протягом століть політичним та релігійним центром Західної цивілізації як столиця Римської імперії та місце Святого престолу. </a:t>
            </a:r>
          </a:p>
        </p:txBody>
      </p:sp>
      <p:pic>
        <p:nvPicPr>
          <p:cNvPr id="1026" name="Picture 2" descr="C:\Users\Максим\Desktop\Collage_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752">
            <a:off x="438239" y="2627788"/>
            <a:ext cx="4432818" cy="2989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2474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Італі́йська Респу́бліка</a:t>
            </a:r>
            <a:r>
              <a:rPr lang="uk-UA" dirty="0" smtClean="0"/>
              <a:t> </a:t>
            </a:r>
            <a:r>
              <a:rPr lang="en-US" dirty="0" smtClean="0"/>
              <a:t>— </a:t>
            </a:r>
            <a:r>
              <a:rPr lang="vi-VN" dirty="0" smtClean="0"/>
              <a:t>держава на півдні Європи, в Середземномор'ї.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— 301 308 км².</a:t>
            </a:r>
            <a:r>
              <a:rPr lang="vi-VN" dirty="0" smtClean="0"/>
              <a:t> </a:t>
            </a:r>
            <a:r>
              <a:rPr lang="uk-UA" dirty="0" smtClean="0"/>
              <a:t>Офіційною мовою країни є італійська.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511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449688" cy="853988"/>
          </a:xfrm>
        </p:spPr>
        <p:txBody>
          <a:bodyPr>
            <a:normAutofit/>
          </a:bodyPr>
          <a:lstStyle/>
          <a:p>
            <a:r>
              <a:rPr lang="uk-UA" dirty="0" smtClean="0"/>
              <a:t>Транспорт Італії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573016"/>
            <a:ext cx="58143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Транспорт Італії є розвиненим і комплексним. Найбільше значення мають автомобільний, залізничний, трубопровідний і морський. </a:t>
            </a:r>
            <a:r>
              <a:rPr lang="uk-UA" sz="1400" dirty="0" err="1" smtClean="0"/>
              <a:t>Суперавтостради</a:t>
            </a:r>
            <a:r>
              <a:rPr lang="uk-UA" sz="1400" dirty="0" smtClean="0"/>
              <a:t> Італії відповідають кращим міжнародним стандартам. Використовуються 25 млн легкових і 2 млн вантажних автомобілів. Італія має великий морський флот, а її авіакомпанія «</a:t>
            </a:r>
            <a:r>
              <a:rPr lang="uk-UA" sz="1400" dirty="0" err="1" smtClean="0"/>
              <a:t>Аліталіа</a:t>
            </a:r>
            <a:r>
              <a:rPr lang="uk-UA" sz="1400" dirty="0" smtClean="0"/>
              <a:t>». Головними вузлами внутрішніх і міжнародних сполучень є Рим і Мілан, морськими портами — Ґенуя, Трієст і Венеція. </a:t>
            </a:r>
            <a:endParaRPr lang="uk-UA" sz="1400" dirty="0"/>
          </a:p>
        </p:txBody>
      </p:sp>
      <p:pic>
        <p:nvPicPr>
          <p:cNvPr id="10242" name="Picture 2" descr="C:\Users\Максим\Desktop\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33748"/>
            <a:ext cx="4572001" cy="2009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ксим\Desktop\скачанные файлы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5" y="274528"/>
            <a:ext cx="3282829" cy="190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Максим\Desktop\transport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" y="2420887"/>
            <a:ext cx="3186945" cy="1865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Максим\Desktop\скачанные фай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2" y="4437112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Максим\Desktop\1_7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73454"/>
            <a:ext cx="4670740" cy="155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3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0"/>
            <a:ext cx="1857400" cy="7819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Туризм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365" y="116632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 </a:t>
            </a:r>
            <a:r>
              <a:rPr lang="ru-RU" sz="1400" dirty="0" err="1" smtClean="0"/>
              <a:t>оцінками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фахівців</a:t>
            </a:r>
            <a:r>
              <a:rPr lang="ru-RU" sz="1400" dirty="0" smtClean="0"/>
              <a:t>, </a:t>
            </a:r>
            <a:r>
              <a:rPr lang="ru-RU" sz="1400" dirty="0" err="1" smtClean="0"/>
              <a:t>Італія</a:t>
            </a:r>
            <a:r>
              <a:rPr lang="ru-RU" sz="1400" dirty="0" smtClean="0"/>
              <a:t> </a:t>
            </a:r>
            <a:r>
              <a:rPr lang="ru-RU" sz="1400" dirty="0" err="1" smtClean="0"/>
              <a:t>являє</a:t>
            </a:r>
            <a:r>
              <a:rPr lang="ru-RU" sz="1400" dirty="0" smtClean="0"/>
              <a:t> собою </a:t>
            </a:r>
            <a:r>
              <a:rPr lang="ru-RU" sz="1400" dirty="0" err="1" smtClean="0"/>
              <a:t>туристський</a:t>
            </a:r>
            <a:r>
              <a:rPr lang="ru-RU" sz="1400" dirty="0" smtClean="0"/>
              <a:t> продукт </a:t>
            </a:r>
            <a:r>
              <a:rPr lang="ru-RU" sz="1400" dirty="0" err="1" smtClean="0"/>
              <a:t>вищого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ступеня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досконалості</a:t>
            </a:r>
            <a:r>
              <a:rPr lang="ru-RU" sz="1400" dirty="0" smtClean="0"/>
              <a:t>. </a:t>
            </a:r>
            <a:r>
              <a:rPr lang="ru-RU" sz="1400" dirty="0" err="1" smtClean="0"/>
              <a:t>Всесвітньо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відома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історія</a:t>
            </a:r>
            <a:r>
              <a:rPr lang="ru-RU" sz="1400" dirty="0" smtClean="0"/>
              <a:t> </a:t>
            </a:r>
            <a:r>
              <a:rPr lang="ru-RU" sz="1400" dirty="0" err="1" smtClean="0"/>
              <a:t>Італії</a:t>
            </a:r>
            <a:r>
              <a:rPr lang="ru-RU" sz="1400" dirty="0" smtClean="0"/>
              <a:t>, краса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природи</a:t>
            </a:r>
            <a:r>
              <a:rPr lang="ru-RU" sz="1400" dirty="0" smtClean="0"/>
              <a:t>, твори </a:t>
            </a:r>
            <a:r>
              <a:rPr lang="ru-RU" sz="1400" dirty="0" err="1" smtClean="0"/>
              <a:t>мистецтва</a:t>
            </a:r>
            <a:r>
              <a:rPr lang="ru-RU" sz="1400" dirty="0" smtClean="0"/>
              <a:t>, </a:t>
            </a:r>
            <a:r>
              <a:rPr lang="ru-RU" sz="1400" dirty="0" err="1" smtClean="0"/>
              <a:t>культурні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пам'ятники</a:t>
            </a:r>
            <a:r>
              <a:rPr lang="ru-RU" sz="1400" dirty="0" smtClean="0"/>
              <a:t>, </a:t>
            </a:r>
            <a:r>
              <a:rPr lang="ru-RU" sz="1400" dirty="0" err="1" smtClean="0"/>
              <a:t>релігійні</a:t>
            </a:r>
            <a:r>
              <a:rPr lang="ru-RU" sz="1400" dirty="0" smtClean="0"/>
              <a:t> свята, мода й </a:t>
            </a:r>
            <a:r>
              <a:rPr lang="ru-RU" sz="1400" dirty="0" err="1" smtClean="0"/>
              <a:t>італійський</a:t>
            </a:r>
            <a:r>
              <a:rPr lang="ru-RU" sz="1400" dirty="0" smtClean="0"/>
              <a:t> стиль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, вино й </a:t>
            </a:r>
            <a:r>
              <a:rPr lang="ru-RU" sz="1400" dirty="0" err="1" smtClean="0"/>
              <a:t>гастрономія</a:t>
            </a:r>
            <a:r>
              <a:rPr lang="ru-RU" sz="1400" dirty="0" smtClean="0"/>
              <a:t> — ось </a:t>
            </a:r>
            <a:r>
              <a:rPr lang="ru-RU" sz="1400" dirty="0" err="1" smtClean="0"/>
              <a:t>ті</a:t>
            </a:r>
            <a:r>
              <a:rPr lang="ru-RU" sz="1400" dirty="0" smtClean="0"/>
              <a:t> </a:t>
            </a:r>
            <a:r>
              <a:rPr lang="ru-RU" sz="1400" dirty="0" err="1" smtClean="0"/>
              <a:t>ключові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пункти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зробили</a:t>
            </a:r>
            <a:r>
              <a:rPr lang="ru-RU" sz="1400" dirty="0" smtClean="0"/>
              <a:t> </a:t>
            </a:r>
            <a:r>
              <a:rPr lang="ru-RU" sz="1400" dirty="0" err="1" smtClean="0"/>
              <a:t>Італію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важливим</a:t>
            </a:r>
            <a:r>
              <a:rPr lang="ru-RU" sz="1400" dirty="0" smtClean="0"/>
              <a:t> </a:t>
            </a:r>
            <a:r>
              <a:rPr lang="ru-RU" sz="1400" dirty="0" err="1" smtClean="0"/>
              <a:t>туристичним</a:t>
            </a:r>
            <a:r>
              <a:rPr lang="ru-RU" sz="1400" dirty="0" smtClean="0"/>
              <a:t> центром </a:t>
            </a:r>
            <a:r>
              <a:rPr lang="ru-RU" sz="1400" dirty="0" err="1" smtClean="0"/>
              <a:t>світового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r>
              <a:rPr lang="ru-RU" sz="1400" dirty="0" smtClean="0"/>
              <a:t>.</a:t>
            </a:r>
            <a:endParaRPr lang="uk-UA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707408"/>
            <a:ext cx="4427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В Італії загалом є 4 «перлини», побачити які необхідно: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/>
              <a:t>Рим з його стародавніми руїнами й музеями Ватикану;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/>
              <a:t>Флоренція, без якої неможливо уявити собі італійське Відродження;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/>
              <a:t>Піза з її вічно падаючою вежею;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/>
              <a:t>Венеція — ірреальне місто мостів і каналів, яке мріють відвідати буквально всі.</a:t>
            </a:r>
          </a:p>
        </p:txBody>
      </p:sp>
      <p:pic>
        <p:nvPicPr>
          <p:cNvPr id="11266" name="Picture 2" descr="C:\Users\Максим\Desktop\Древние_руины,_Ри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710">
            <a:off x="166597" y="2276872"/>
            <a:ext cx="3168352" cy="2471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аксим\Desktop\Florenc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" y="4804677"/>
            <a:ext cx="3073524" cy="1961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9" name="Picture 5" descr="C:\Users\Максим\Desktop\20131801125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216">
            <a:off x="5170898" y="4391752"/>
            <a:ext cx="3707904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Максим\Desktop\tuscany-pisa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332">
            <a:off x="3683334" y="3214435"/>
            <a:ext cx="2488209" cy="18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7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832648" cy="925996"/>
          </a:xfrm>
        </p:spPr>
        <p:txBody>
          <a:bodyPr/>
          <a:lstStyle/>
          <a:p>
            <a:r>
              <a:rPr lang="uk-UA" dirty="0" smtClean="0"/>
              <a:t>Цікаві </a:t>
            </a:r>
            <a:r>
              <a:rPr lang="ru-RU" dirty="0" err="1" smtClean="0"/>
              <a:t>факти</a:t>
            </a:r>
            <a:r>
              <a:rPr lang="ru-RU" dirty="0" smtClean="0"/>
              <a:t> про</a:t>
            </a:r>
            <a:r>
              <a:rPr lang="uk-UA" dirty="0" smtClean="0"/>
              <a:t> Італію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італійські</a:t>
            </a:r>
            <a:r>
              <a:rPr lang="ru-RU" dirty="0"/>
              <a:t> слова </a:t>
            </a:r>
            <a:r>
              <a:rPr lang="ru-RU" dirty="0" err="1"/>
              <a:t>закінчуються</a:t>
            </a:r>
            <a:r>
              <a:rPr lang="ru-RU" dirty="0"/>
              <a:t> на голосну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Італія</a:t>
            </a:r>
            <a:r>
              <a:rPr lang="ru-RU" dirty="0"/>
              <a:t> – </a:t>
            </a:r>
            <a:r>
              <a:rPr lang="ru-RU" dirty="0" err="1"/>
              <a:t>мононаціональна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.  95%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італійці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</a:t>
            </a:r>
            <a:r>
              <a:rPr lang="ru-RU" dirty="0" err="1"/>
              <a:t>розмові</a:t>
            </a:r>
            <a:r>
              <a:rPr lang="ru-RU" dirty="0"/>
              <a:t>, для </a:t>
            </a:r>
            <a:r>
              <a:rPr lang="ru-RU" dirty="0" err="1"/>
              <a:t>переконливості</a:t>
            </a:r>
            <a:r>
              <a:rPr lang="ru-RU" dirty="0"/>
              <a:t>, </a:t>
            </a:r>
            <a:r>
              <a:rPr lang="ru-RU" dirty="0" err="1"/>
              <a:t>непогано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співрозмовника</a:t>
            </a:r>
            <a:r>
              <a:rPr lang="ru-RU" dirty="0"/>
              <a:t> за </a:t>
            </a:r>
            <a:r>
              <a:rPr lang="ru-RU" dirty="0" err="1"/>
              <a:t>лікоть</a:t>
            </a:r>
            <a:r>
              <a:rPr lang="ru-RU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2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ксим\Desktop\Flag_of_Ital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536504" cy="30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790517"/>
            <a:ext cx="16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Прапор</a:t>
            </a:r>
            <a:endParaRPr lang="uk-UA" sz="3200" dirty="0"/>
          </a:p>
        </p:txBody>
      </p:sp>
      <p:pic>
        <p:nvPicPr>
          <p:cNvPr id="2054" name="Picture 6" descr="C:\Users\Максим\Desktop\Emblem_of_Ital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51039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9800" y="5517232"/>
            <a:ext cx="1070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Герб</a:t>
            </a:r>
            <a:endParaRPr lang="uk-UA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787" y="4869113"/>
            <a:ext cx="471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Держа́вний пра́пор Іта́лії — один з офіційних символів Італії. Офіційно затверджений 16 червня 1946 року.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694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7315200" cy="720080"/>
          </a:xfrm>
        </p:spPr>
        <p:txBody>
          <a:bodyPr/>
          <a:lstStyle/>
          <a:p>
            <a:r>
              <a:rPr lang="uk-UA" dirty="0" smtClean="0"/>
              <a:t>Географічне положення</a:t>
            </a:r>
            <a:endParaRPr lang="uk-UA" dirty="0"/>
          </a:p>
        </p:txBody>
      </p:sp>
      <p:pic>
        <p:nvPicPr>
          <p:cNvPr id="3074" name="Picture 2" descr="C:\Users\Максим\Desktop\Italia_Mapa_Uk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57" y="1268760"/>
            <a:ext cx="4104491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5294" y="1130908"/>
            <a:ext cx="4486722" cy="5394435"/>
          </a:xfrm>
        </p:spPr>
        <p:txBody>
          <a:bodyPr>
            <a:noAutofit/>
          </a:bodyPr>
          <a:lstStyle/>
          <a:p>
            <a:r>
              <a:rPr lang="uk-UA" dirty="0"/>
              <a:t>Займає Апеннінський півострів, </a:t>
            </a:r>
            <a:r>
              <a:rPr lang="uk-UA" dirty="0" err="1"/>
              <a:t>Паданську</a:t>
            </a:r>
            <a:r>
              <a:rPr lang="uk-UA" dirty="0"/>
              <a:t> рівнину, південні схили Альп, острови Сицилія, Сардинія тощо. На суходолі Італія межує з Францією на північному заході, зі Швейцарією й Австрією на півночі та Словенією на північному сході. Морські кордони проходять узбережжями морів: зі сходу — Адріатичного, з півдня — Іонічного, з південного заходу — Тірренського, а з північного заходу — Ліґурійського. Південне узбережжя острова Сицилія омивають води Сицилійського моря.</a:t>
            </a:r>
          </a:p>
        </p:txBody>
      </p:sp>
    </p:spTree>
    <p:extLst>
      <p:ext uri="{BB962C8B-B14F-4D97-AF65-F5344CB8AC3E}">
        <p14:creationId xmlns:p14="http://schemas.microsoft.com/office/powerpoint/2010/main" val="362372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20688"/>
            <a:ext cx="3744416" cy="65004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Природні умови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4248472" cy="36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Італія розташована у помірному (Альпи та басейн річки По) та субтропічному (Апеннінський півострів, Сицилія і Сардинія) кліматичному поясах. Проте для всієї території Італії Альпи виступають бар'єром для західних і північних вітрів, що запобігає поширенню морозної погоди на </a:t>
            </a:r>
            <a:r>
              <a:rPr lang="uk-UA" dirty="0" err="1"/>
              <a:t>позаальпійську</a:t>
            </a:r>
            <a:r>
              <a:rPr lang="uk-UA" dirty="0"/>
              <a:t> територію країни.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412776"/>
            <a:ext cx="4067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err="1" smtClean="0"/>
              <a:t>Грунти</a:t>
            </a:r>
            <a:r>
              <a:rPr lang="uk-UA" dirty="0" smtClean="0"/>
              <a:t> на рівнинах та передгір'ях півночі Італії представлені бурими опідзоленими лісовими, та гірськими алювіальними, на Апеннінському півострові - субтропічними червоноземами, коричневими, а на підвищених масивах Апеннін - гірськими буроземами.</a:t>
            </a:r>
            <a:endParaRPr lang="uk-UA" dirty="0"/>
          </a:p>
        </p:txBody>
      </p:sp>
      <p:pic>
        <p:nvPicPr>
          <p:cNvPr id="4098" name="Picture 2" descr="C:\Users\Максим\Desktop\HandsSoilPlant-12-17-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2104"/>
            <a:ext cx="3512741" cy="2455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ксим\Desktop\2fb7c7ab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008">
            <a:off x="347889" y="4126948"/>
            <a:ext cx="3642484" cy="243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4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400600" cy="8539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Корисні копалини Італії</a:t>
            </a:r>
            <a:endParaRPr lang="uk-UA" dirty="0"/>
          </a:p>
        </p:txBody>
      </p:sp>
      <p:pic>
        <p:nvPicPr>
          <p:cNvPr id="5122" name="Picture 2" descr="C:\Users\Максим\Desktop\italija3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2" y="188640"/>
            <a:ext cx="28725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298" y="4149080"/>
            <a:ext cx="36166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Італія слабо забезпечена сировинними і енергетичними ресурсами. Є руди марганцю, цинку, свинцю, сурми, бокситів, небагато нафти і вугілля, золота та </a:t>
            </a:r>
            <a:r>
              <a:rPr lang="uk-UA" sz="2000" dirty="0" err="1" smtClean="0"/>
              <a:t>інш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5123" name="Picture 3" descr="C:\Users\Максим\Documents\Bandicam\bandicam 2016-02-09 18-48-44-7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3" y="1224783"/>
            <a:ext cx="4536504" cy="55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5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548680"/>
            <a:ext cx="2520280" cy="6379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389"/>
            <a:ext cx="6214729" cy="3539527"/>
          </a:xfrm>
        </p:spPr>
        <p:txBody>
          <a:bodyPr/>
          <a:lstStyle/>
          <a:p>
            <a:r>
              <a:rPr lang="uk-UA" dirty="0"/>
              <a:t>Італія має населення 60 626 442 мешканців відповідно до перепису 2011 року</a:t>
            </a:r>
            <a:r>
              <a:rPr lang="uk-UA" dirty="0" smtClean="0"/>
              <a:t>. </a:t>
            </a:r>
            <a:r>
              <a:rPr lang="uk-UA" dirty="0"/>
              <a:t>Густота населення Італії: 201/км² — вище, ніж у більшості західних європейських країн. Однак розподіл населення дуже нерівномірний. Найбільш щільно заселені </a:t>
            </a:r>
            <a:r>
              <a:rPr lang="uk-UA" dirty="0" err="1"/>
              <a:t>Паданська</a:t>
            </a:r>
            <a:r>
              <a:rPr lang="uk-UA" dirty="0"/>
              <a:t> рівнина (що становить майже половину населення країни) та мегаполіси Рим і Неаполь, У той час як такі великі регіони, як Альпи та Апенніни, плато </a:t>
            </a:r>
            <a:r>
              <a:rPr lang="uk-UA" dirty="0" err="1"/>
              <a:t>Базиліката</a:t>
            </a:r>
            <a:r>
              <a:rPr lang="uk-UA" dirty="0"/>
              <a:t> і острів Сардинія дуже малонаселені.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653136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Мілан — 1,305 млн осіб </a:t>
            </a:r>
          </a:p>
          <a:p>
            <a:r>
              <a:rPr lang="uk-UA" dirty="0" smtClean="0"/>
              <a:t>Неаполь — 1,047 млн осіб</a:t>
            </a:r>
          </a:p>
          <a:p>
            <a:r>
              <a:rPr lang="uk-UA" dirty="0" err="1" smtClean="0"/>
              <a:t>Турин</a:t>
            </a:r>
            <a:r>
              <a:rPr lang="uk-UA" dirty="0" smtClean="0"/>
              <a:t> — 921 тис. осіб</a:t>
            </a:r>
          </a:p>
          <a:p>
            <a:r>
              <a:rPr lang="uk-UA" dirty="0" smtClean="0"/>
              <a:t>Палермо — 686 тис. осіб </a:t>
            </a:r>
          </a:p>
          <a:p>
            <a:r>
              <a:rPr lang="uk-UA" dirty="0" smtClean="0"/>
              <a:t>Ґенуя — 656 тис. осіб</a:t>
            </a:r>
            <a:endParaRPr lang="uk-UA" dirty="0"/>
          </a:p>
        </p:txBody>
      </p:sp>
      <p:pic>
        <p:nvPicPr>
          <p:cNvPr id="6146" name="Picture 2" descr="C:\Users\Максим\Desktop\ITALIA%20-%20Ghana%20-%20Tifosi%20azzurri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" y="3650558"/>
            <a:ext cx="4392488" cy="307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ксим\Desktop\m3d7f51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62" y="1916832"/>
            <a:ext cx="29371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1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48680"/>
            <a:ext cx="5241776" cy="6379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Галузі промисловості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Італія залежить від імпорту енергоресурсів. Він досягає 4/5 її потреб, проти 1/2 у середньому в Західній Європі. Особливо велика роль належить імпортній нафті (приблизно 70 млн т на рік). Власний її видобуток — 5 млн т, природного газу — 60 млрд м3.</a:t>
            </a:r>
            <a:endParaRPr lang="uk-UA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268760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Нафту і природний газ видобувають на </a:t>
            </a:r>
            <a:r>
              <a:rPr lang="uk-UA" sz="1600" dirty="0" err="1" smtClean="0"/>
              <a:t>Паданській</a:t>
            </a:r>
            <a:r>
              <a:rPr lang="uk-UA" sz="1600" dirty="0" smtClean="0"/>
              <a:t> низовині. Численні невеликі ГЕС побудовані на лівих притоках річки По, які беруть свій початок в Альпах. Пунктами прийому нафти і нафтопереробки є Ґенуя і Трієст, від яких ідуть трансальпійські нафтопроводи в Німеччину, а також невеликі портові міста на Півдні.</a:t>
            </a:r>
            <a:endParaRPr lang="uk-UA" sz="1600" dirty="0"/>
          </a:p>
        </p:txBody>
      </p:sp>
      <p:pic>
        <p:nvPicPr>
          <p:cNvPr id="7170" name="Picture 2" descr="C:\Users\Максим\Desktop\naf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70069"/>
            <a:ext cx="3672408" cy="19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ксим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1" y="3605972"/>
            <a:ext cx="4279333" cy="191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9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Після Другої світової війни Італія зробила великий крок у розвитку обробної промисловості. Це не тільки провідна, а й сучасна і комплексна сфера її матеріального виробництва. Характерними рисами, порівняно з іншими головними розвиненими країнами, є низька частка високотехнологічних виробництв і висока </a:t>
            </a:r>
            <a:r>
              <a:rPr lang="uk-UA" dirty="0" err="1"/>
              <a:t>трудоємність</a:t>
            </a:r>
            <a:r>
              <a:rPr lang="uk-UA" dirty="0"/>
              <a:t> галузей, які виготовляють споживчі товари тривалого і короткочасного користування</a:t>
            </a:r>
            <a:r>
              <a:rPr lang="uk-UA" dirty="0" smtClean="0"/>
              <a:t>. Відповідним є і склад промислового експорту: сталь, автомобілі, судна, побутова електротехніка (морозильники, кухонні печі, пральні посудомийні і швейні машини), конторське обладнання (друкарські і лічильні машини), тканини, одяг, взуття, пластмасові вироби і меблі.</a:t>
            </a:r>
            <a:endParaRPr lang="uk-UA" dirty="0"/>
          </a:p>
        </p:txBody>
      </p:sp>
      <p:pic>
        <p:nvPicPr>
          <p:cNvPr id="8194" name="Picture 2" descr="C:\Users\Максим\Desktop\it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14697" cy="33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ксим\Desktop\monin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384174" cy="20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3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5025752" cy="7819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Сільське господарство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285663"/>
            <a:ext cx="4716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 стандартами ЄС, сільське господарство Італії недостатньо ефективне. Середній розмір ферм — 7 га. Малі господарства малопродуктивні й </a:t>
            </a:r>
            <a:r>
              <a:rPr lang="uk-UA" dirty="0" err="1" smtClean="0"/>
              <a:t>малотоварні</a:t>
            </a:r>
            <a:r>
              <a:rPr lang="uk-UA" dirty="0" smtClean="0"/>
              <a:t>. Використовується чимало маргінальних (крайніх за своїми характеристиками) земель. До багатих і Розвинених сільськогосподарських районів можна віднести </a:t>
            </a:r>
            <a:r>
              <a:rPr lang="uk-UA" dirty="0" err="1" smtClean="0"/>
              <a:t>Паданську</a:t>
            </a:r>
            <a:r>
              <a:rPr lang="uk-UA" dirty="0" smtClean="0"/>
              <a:t> низовину та західне узбережжя між </a:t>
            </a:r>
            <a:r>
              <a:rPr lang="uk-UA" dirty="0" err="1" smtClean="0"/>
              <a:t>Ліворно</a:t>
            </a:r>
            <a:r>
              <a:rPr lang="uk-UA" dirty="0" smtClean="0"/>
              <a:t> і Неаполем. Тут зосереджена переважна частина зрошуваних земель (усього їх в Італії 3 млн га). Південь і острови надзвичайно посушливі влітку, місцеві ґрунти бідні, можливості для зрошення мінімальні. Зовнішня торгівля продуктами сільського господарства для Італії дефіцитна.</a:t>
            </a:r>
            <a:endParaRPr lang="uk-UA" dirty="0"/>
          </a:p>
        </p:txBody>
      </p:sp>
      <p:pic>
        <p:nvPicPr>
          <p:cNvPr id="9218" name="Picture 2" descr="C:\Users\Максим\Desktop\cc3332f45796eb1756b1bf58df4dc293f54628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6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ксим\Desktop\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039">
            <a:off x="1594453" y="2882573"/>
            <a:ext cx="2518004" cy="188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аксим\Desktop\Pict3.07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006">
            <a:off x="292936" y="4703177"/>
            <a:ext cx="2954691" cy="196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19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114</TotalTime>
  <Words>771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Перспектива</vt:lpstr>
      <vt:lpstr>Італі́йська Респу́бліка</vt:lpstr>
      <vt:lpstr>Презентация PowerPoint</vt:lpstr>
      <vt:lpstr>Географічне положення</vt:lpstr>
      <vt:lpstr>Природні умови</vt:lpstr>
      <vt:lpstr>Корисні копалини Італії</vt:lpstr>
      <vt:lpstr>Населення</vt:lpstr>
      <vt:lpstr>Галузі промисловості</vt:lpstr>
      <vt:lpstr>Презентация PowerPoint</vt:lpstr>
      <vt:lpstr>Сільське господарство</vt:lpstr>
      <vt:lpstr>Транспорт Італії</vt:lpstr>
      <vt:lpstr>Туризм</vt:lpstr>
      <vt:lpstr>Цікаві факти про Італію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Італі́йська Респу́бліка</dc:title>
  <dc:creator>RePack by Diakov</dc:creator>
  <cp:lastModifiedBy>RePack by Diakov</cp:lastModifiedBy>
  <cp:revision>11</cp:revision>
  <dcterms:created xsi:type="dcterms:W3CDTF">2016-02-09T15:59:21Z</dcterms:created>
  <dcterms:modified xsi:type="dcterms:W3CDTF">2016-02-09T18:16:17Z</dcterms:modified>
</cp:coreProperties>
</file>